
<file path=[Content_Types].xml><?xml version="1.0" encoding="utf-8"?>
<Types xmlns="http://schemas.openxmlformats.org/package/2006/content-types">
  <Override PartName="/_rels/.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8.wmf" ContentType="image/x-wmf"/>
  <Override PartName="/ppt/media/image17.png" ContentType="image/png"/>
  <Override PartName="/ppt/media/image16.wmf" ContentType="image/x-wmf"/>
  <Override PartName="/ppt/media/image15.png" ContentType="image/png"/>
  <Override PartName="/ppt/media/image20.png" ContentType="image/png"/>
  <Override PartName="/ppt/media/image14.jpeg" ContentType="image/jpeg"/>
  <Override PartName="/ppt/media/image13.png" ContentType="image/png"/>
  <Override PartName="/ppt/media/image19.png" ContentType="image/png"/>
  <Override PartName="/ppt/media/image12.jpeg" ContentType="image/jpeg"/>
  <Override PartName="/ppt/media/image11.png" ContentType="image/png"/>
  <Override PartName="/ppt/media/image4.png" ContentType="image/png"/>
  <Override PartName="/ppt/media/image3.png" ContentType="image/png"/>
  <Override PartName="/ppt/media/image21.png" ContentType="image/png"/>
  <Override PartName="/ppt/media/image1.png" ContentType="image/png"/>
  <Override PartName="/ppt/media/image5.png" ContentType="image/png"/>
  <Override PartName="/ppt/media/image6.png" ContentType="image/png"/>
  <Override PartName="/ppt/media/image22.png" ContentType="image/png"/>
  <Override PartName="/ppt/media/image2.png" ContentType="image/png"/>
  <Override PartName="/ppt/media/image7.jpeg" ContentType="image/jpeg"/>
  <Override PartName="/ppt/media/image8.png" ContentType="image/png"/>
  <Override PartName="/ppt/media/image9.png" ContentType="image/png"/>
  <Override PartName="/ppt/media/image10.jpeg" ContentType="image/jpe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8880" cy="1144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8880" cy="397692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6.wmf"/><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The 3D genome</a:t>
            </a:r>
            <a:endParaRPr b="0" lang="en-US" sz="1800" spc="-1" strike="noStrike">
              <a:solidFill>
                <a:srgbClr val="000000"/>
              </a:solidFill>
              <a:uFill>
                <a:solidFill>
                  <a:srgbClr val="ffffff"/>
                </a:solidFill>
              </a:uFill>
              <a:latin typeface="Arial"/>
            </a:endParaRPr>
          </a:p>
        </p:txBody>
      </p:sp>
      <p:sp>
        <p:nvSpPr>
          <p:cNvPr id="73"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Ea V, Baudement MO, Lesne A, Forné T. Contribution of Topological Domains and Loop Formation to 3D Chromatin Organization. Genes (Basel). 2015;6(3):734-50.</a:t>
            </a:r>
            <a:endParaRPr b="0" lang="en-US" sz="1800" spc="-1" strike="noStrike">
              <a:solidFill>
                <a:srgbClr val="000000"/>
              </a:solidFill>
              <a:uFill>
                <a:solidFill>
                  <a:srgbClr val="ffffff"/>
                </a:solidFill>
              </a:uFill>
              <a:latin typeface="Arial"/>
            </a:endParaRPr>
          </a:p>
        </p:txBody>
      </p:sp>
      <p:pic>
        <p:nvPicPr>
          <p:cNvPr id="74" name="Picture 4" descr=""/>
          <p:cNvPicPr/>
          <p:nvPr/>
        </p:nvPicPr>
        <p:blipFill>
          <a:blip r:embed="rId1"/>
          <a:stretch/>
        </p:blipFill>
        <p:spPr>
          <a:xfrm>
            <a:off x="844560" y="1417680"/>
            <a:ext cx="7378200" cy="48610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Interpreting Hi-C data: Loops</a:t>
            </a:r>
            <a:endParaRPr b="0" lang="en-US" sz="1800" spc="-1" strike="noStrike">
              <a:solidFill>
                <a:srgbClr val="000000"/>
              </a:solidFill>
              <a:uFill>
                <a:solidFill>
                  <a:srgbClr val="ffffff"/>
                </a:solidFill>
              </a:uFill>
              <a:latin typeface="Arial"/>
            </a:endParaRPr>
          </a:p>
        </p:txBody>
      </p:sp>
      <p:graphicFrame>
        <p:nvGraphicFramePr>
          <p:cNvPr id="125" name="Table 2"/>
          <p:cNvGraphicFramePr/>
          <p:nvPr/>
        </p:nvGraphicFramePr>
        <p:xfrm>
          <a:off x="589680" y="3729600"/>
          <a:ext cx="3440520" cy="2950560"/>
        </p:xfrm>
        <a:graphic>
          <a:graphicData uri="http://schemas.openxmlformats.org/drawingml/2006/table">
            <a:tbl>
              <a:tblPr/>
              <a:tblGrid>
                <a:gridCol w="704880"/>
                <a:gridCol w="704880"/>
                <a:gridCol w="704880"/>
                <a:gridCol w="704880"/>
                <a:gridCol w="621360"/>
              </a:tblGrid>
              <a:tr h="59004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590040">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r>
              <a:tr h="590040">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0040">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0760">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26" name="Line 3"/>
          <p:cNvSpPr/>
          <p:nvPr/>
        </p:nvSpPr>
        <p:spPr>
          <a:xfrm>
            <a:off x="915480" y="2246760"/>
            <a:ext cx="3123360" cy="5400"/>
          </a:xfrm>
          <a:prstGeom prst="line">
            <a:avLst/>
          </a:prstGeom>
          <a:ln>
            <a:round/>
          </a:ln>
        </p:spPr>
        <p:style>
          <a:lnRef idx="2">
            <a:schemeClr val="accent1"/>
          </a:lnRef>
          <a:fillRef idx="0">
            <a:schemeClr val="accent1"/>
          </a:fillRef>
          <a:effectRef idx="1">
            <a:schemeClr val="accent1"/>
          </a:effectRef>
          <a:fontRef idx="minor"/>
        </p:style>
      </p:sp>
      <p:sp>
        <p:nvSpPr>
          <p:cNvPr id="127" name="CustomShape 4"/>
          <p:cNvSpPr/>
          <p:nvPr/>
        </p:nvSpPr>
        <p:spPr>
          <a:xfrm>
            <a:off x="949680" y="1860120"/>
            <a:ext cx="311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a:t>
            </a:r>
            <a:endParaRPr b="0" lang="en-US" sz="1800" spc="-1" strike="noStrike">
              <a:solidFill>
                <a:srgbClr val="000000"/>
              </a:solidFill>
              <a:uFill>
                <a:solidFill>
                  <a:srgbClr val="ffffff"/>
                </a:solidFill>
              </a:uFill>
              <a:latin typeface="Arial"/>
            </a:endParaRPr>
          </a:p>
        </p:txBody>
      </p:sp>
      <p:sp>
        <p:nvSpPr>
          <p:cNvPr id="128" name="CustomShape 5"/>
          <p:cNvSpPr/>
          <p:nvPr/>
        </p:nvSpPr>
        <p:spPr>
          <a:xfrm>
            <a:off x="1825920" y="1870200"/>
            <a:ext cx="303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B</a:t>
            </a:r>
            <a:endParaRPr b="0" lang="en-US" sz="1800" spc="-1" strike="noStrike">
              <a:solidFill>
                <a:srgbClr val="000000"/>
              </a:solidFill>
              <a:uFill>
                <a:solidFill>
                  <a:srgbClr val="ffffff"/>
                </a:solidFill>
              </a:uFill>
              <a:latin typeface="Arial"/>
            </a:endParaRPr>
          </a:p>
        </p:txBody>
      </p:sp>
      <p:sp>
        <p:nvSpPr>
          <p:cNvPr id="129" name="CustomShape 6"/>
          <p:cNvSpPr/>
          <p:nvPr/>
        </p:nvSpPr>
        <p:spPr>
          <a:xfrm>
            <a:off x="2715840" y="1880640"/>
            <a:ext cx="300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C</a:t>
            </a:r>
            <a:endParaRPr b="0" lang="en-US" sz="1800" spc="-1" strike="noStrike">
              <a:solidFill>
                <a:srgbClr val="000000"/>
              </a:solidFill>
              <a:uFill>
                <a:solidFill>
                  <a:srgbClr val="ffffff"/>
                </a:solidFill>
              </a:uFill>
              <a:latin typeface="Arial"/>
            </a:endParaRPr>
          </a:p>
        </p:txBody>
      </p:sp>
      <p:sp>
        <p:nvSpPr>
          <p:cNvPr id="130" name="CustomShape 7"/>
          <p:cNvSpPr/>
          <p:nvPr/>
        </p:nvSpPr>
        <p:spPr>
          <a:xfrm>
            <a:off x="3638520" y="1860120"/>
            <a:ext cx="318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a:t>
            </a:r>
            <a:endParaRPr b="0" lang="en-US" sz="1800" spc="-1" strike="noStrike">
              <a:solidFill>
                <a:srgbClr val="000000"/>
              </a:solidFill>
              <a:uFill>
                <a:solidFill>
                  <a:srgbClr val="ffffff"/>
                </a:solidFill>
              </a:uFill>
              <a:latin typeface="Arial"/>
            </a:endParaRPr>
          </a:p>
        </p:txBody>
      </p:sp>
      <p:sp>
        <p:nvSpPr>
          <p:cNvPr id="131" name="CustomShape 8"/>
          <p:cNvSpPr/>
          <p:nvPr/>
        </p:nvSpPr>
        <p:spPr>
          <a:xfrm flipV="1">
            <a:off x="1113840" y="2354400"/>
            <a:ext cx="2688120" cy="124560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132" name="Picture 12" descr=""/>
          <p:cNvPicPr/>
          <p:nvPr/>
        </p:nvPicPr>
        <p:blipFill>
          <a:blip r:embed="rId1"/>
          <a:srcRect l="12418" t="9628" r="38783" b="63100"/>
          <a:stretch/>
        </p:blipFill>
        <p:spPr>
          <a:xfrm>
            <a:off x="5864760" y="964440"/>
            <a:ext cx="2364120" cy="1869480"/>
          </a:xfrm>
          <a:prstGeom prst="rect">
            <a:avLst/>
          </a:prstGeom>
          <a:ln>
            <a:noFill/>
          </a:ln>
        </p:spPr>
      </p:pic>
      <p:sp>
        <p:nvSpPr>
          <p:cNvPr id="133" name="CustomShape 9"/>
          <p:cNvSpPr/>
          <p:nvPr/>
        </p:nvSpPr>
        <p:spPr>
          <a:xfrm>
            <a:off x="4937760" y="1921320"/>
            <a:ext cx="698400" cy="363960"/>
          </a:xfrm>
          <a:prstGeom prst="rect">
            <a:avLst/>
          </a:prstGeom>
          <a:noFill/>
          <a:ln>
            <a:noFill/>
          </a:ln>
        </p:spPr>
        <p:style>
          <a:lnRef idx="0"/>
          <a:fillRef idx="0"/>
          <a:effectRef idx="0"/>
          <a:fontRef idx="minor"/>
        </p:style>
      </p:sp>
      <p:pic>
        <p:nvPicPr>
          <p:cNvPr id="134" name="Picture 2" descr=""/>
          <p:cNvPicPr/>
          <p:nvPr/>
        </p:nvPicPr>
        <p:blipFill>
          <a:blip r:embed="rId2"/>
          <a:stretch/>
        </p:blipFill>
        <p:spPr>
          <a:xfrm>
            <a:off x="5374440" y="3076200"/>
            <a:ext cx="3573360" cy="3780720"/>
          </a:xfrm>
          <a:prstGeom prst="rect">
            <a:avLst/>
          </a:prstGeom>
          <a:ln>
            <a:noFill/>
          </a:ln>
        </p:spPr>
      </p:pic>
      <p:sp>
        <p:nvSpPr>
          <p:cNvPr id="135" name="Line 10"/>
          <p:cNvSpPr/>
          <p:nvPr/>
        </p:nvSpPr>
        <p:spPr>
          <a:xfrm flipV="1">
            <a:off x="5760720" y="2651760"/>
            <a:ext cx="1005840" cy="274320"/>
          </a:xfrm>
          <a:prstGeom prst="line">
            <a:avLst/>
          </a:prstGeom>
          <a:ln>
            <a:solidFill>
              <a:srgbClr val="000000"/>
            </a:solidFill>
            <a:tailEnd len="med" type="triangle" w="med"/>
          </a:ln>
        </p:spPr>
        <p:style>
          <a:lnRef idx="0"/>
          <a:fillRef idx="0"/>
          <a:effectRef idx="0"/>
          <a:fontRef idx="minor"/>
        </p:style>
      </p:sp>
      <p:sp>
        <p:nvSpPr>
          <p:cNvPr id="136" name="CustomShape 11"/>
          <p:cNvSpPr/>
          <p:nvPr/>
        </p:nvSpPr>
        <p:spPr>
          <a:xfrm>
            <a:off x="4767480" y="2743200"/>
            <a:ext cx="1096560" cy="6015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Anchors</a:t>
            </a:r>
            <a:endParaRPr b="0" lang="en-US" sz="1800" spc="-1" strike="noStrike">
              <a:solidFill>
                <a:srgbClr val="000000"/>
              </a:solidFill>
              <a:uFill>
                <a:solidFill>
                  <a:srgbClr val="ffffff"/>
                </a:solidFill>
              </a:uFill>
              <a:latin typeface="Arial"/>
            </a:endParaRPr>
          </a:p>
        </p:txBody>
      </p:sp>
      <p:sp>
        <p:nvSpPr>
          <p:cNvPr id="137" name="Line 12"/>
          <p:cNvSpPr/>
          <p:nvPr/>
        </p:nvSpPr>
        <p:spPr>
          <a:xfrm flipV="1">
            <a:off x="5760720" y="2651760"/>
            <a:ext cx="1280160" cy="274320"/>
          </a:xfrm>
          <a:prstGeom prst="line">
            <a:avLst/>
          </a:prstGeom>
          <a:ln>
            <a:solidFill>
              <a:srgbClr val="000000"/>
            </a:solidFill>
            <a:tailEnd len="med" type="triangle" w="med"/>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ncRNAs and spatial organization</a:t>
            </a:r>
            <a:endParaRPr b="0" lang="en-US" sz="1800" spc="-1" strike="noStrike">
              <a:solidFill>
                <a:srgbClr val="000000"/>
              </a:solidFill>
              <a:uFill>
                <a:solidFill>
                  <a:srgbClr val="ffffff"/>
                </a:solidFill>
              </a:uFill>
              <a:latin typeface="Arial"/>
            </a:endParaRPr>
          </a:p>
        </p:txBody>
      </p:sp>
      <p:sp>
        <p:nvSpPr>
          <p:cNvPr id="139"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induce/repress HOXA genes expression depending on spatial organization</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RNA is thought to inhibit chromosomal looping by binding HOXA genes.</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DNA acts as enhancer for HOXA genes through chromosomal looping.</a:t>
            </a:r>
            <a:endParaRPr b="0" lang="en-US" sz="1800" spc="-1" strike="noStrike">
              <a:solidFill>
                <a:srgbClr val="000000"/>
              </a:solidFill>
              <a:uFill>
                <a:solidFill>
                  <a:srgbClr val="ffffff"/>
                </a:solidFill>
              </a:uFill>
              <a:latin typeface="Arial"/>
            </a:endParaRPr>
          </a:p>
        </p:txBody>
      </p:sp>
      <p:pic>
        <p:nvPicPr>
          <p:cNvPr id="140" name="" descr=""/>
          <p:cNvPicPr/>
          <p:nvPr/>
        </p:nvPicPr>
        <p:blipFill>
          <a:blip r:embed="rId1"/>
          <a:stretch/>
        </p:blipFill>
        <p:spPr>
          <a:xfrm>
            <a:off x="5669280" y="3914640"/>
            <a:ext cx="2833920" cy="2851200"/>
          </a:xfrm>
          <a:prstGeom prst="rect">
            <a:avLst/>
          </a:prstGeom>
          <a:ln>
            <a:noFill/>
          </a:ln>
        </p:spPr>
      </p:pic>
      <p:sp>
        <p:nvSpPr>
          <p:cNvPr id="141" name="CustomShape 3"/>
          <p:cNvSpPr/>
          <p:nvPr/>
        </p:nvSpPr>
        <p:spPr>
          <a:xfrm>
            <a:off x="0" y="6217920"/>
            <a:ext cx="5485680" cy="857880"/>
          </a:xfrm>
          <a:prstGeom prst="rect">
            <a:avLst/>
          </a:prstGeom>
          <a:noFill/>
          <a:ln>
            <a:noFill/>
          </a:ln>
        </p:spPr>
        <p:style>
          <a:lnRef idx="0"/>
          <a:fillRef idx="0"/>
          <a:effectRef idx="0"/>
          <a:fontRef idx="minor"/>
        </p:style>
        <p:txBody>
          <a:bodyPr lIns="90000" rIns="90000" tIns="45000" bIns="45000"/>
          <a:p>
            <a:r>
              <a:rPr b="0" lang="en-US" sz="1300" spc="-1" strike="noStrike">
                <a:solidFill>
                  <a:srgbClr val="000000"/>
                </a:solidFill>
                <a:uFill>
                  <a:solidFill>
                    <a:srgbClr val="ffffff"/>
                  </a:solidFill>
                </a:uFill>
                <a:latin typeface="Arial"/>
                <a:ea typeface="DejaVu Sans"/>
              </a:rPr>
              <a:t>Yin Y, Yan P, Lu J, et al. Opposing Roles for the lncRNA Haunt and Its Genomic Locus in Regulating HOXA Gene Activation during Embryonic Stem Cell Differentiation. Cell Stem Cell. 2015;16(5):504-16.</a:t>
            </a:r>
            <a:endParaRPr b="0" lang="en-US"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ncRNAs and spatial organization</a:t>
            </a:r>
            <a:endParaRPr b="0" lang="en-US" sz="1800" spc="-1" strike="noStrike">
              <a:solidFill>
                <a:srgbClr val="000000"/>
              </a:solidFill>
              <a:uFill>
                <a:solidFill>
                  <a:srgbClr val="ffffff"/>
                </a:solidFill>
              </a:uFill>
              <a:latin typeface="Arial"/>
            </a:endParaRPr>
          </a:p>
        </p:txBody>
      </p:sp>
      <p:pic>
        <p:nvPicPr>
          <p:cNvPr id="143" name="" descr=""/>
          <p:cNvPicPr/>
          <p:nvPr/>
        </p:nvPicPr>
        <p:blipFill>
          <a:blip r:embed="rId1"/>
          <a:stretch/>
        </p:blipFill>
        <p:spPr>
          <a:xfrm>
            <a:off x="5622840" y="4023360"/>
            <a:ext cx="2698200" cy="2753280"/>
          </a:xfrm>
          <a:prstGeom prst="rect">
            <a:avLst/>
          </a:prstGeom>
          <a:ln>
            <a:noFill/>
          </a:ln>
        </p:spPr>
      </p:pic>
      <p:sp>
        <p:nvSpPr>
          <p:cNvPr id="144" name="CustomShape 2"/>
          <p:cNvSpPr/>
          <p:nvPr/>
        </p:nvSpPr>
        <p:spPr>
          <a:xfrm>
            <a:off x="457200" y="1600200"/>
            <a:ext cx="8503920" cy="269676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Firre: lincRNA reorganizing chromosomal architecture.</a:t>
            </a:r>
            <a:endParaRPr b="0" lang="en-US" sz="22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Anchors the inactive X chromosome to the nucleolus through CTCF/cohesin binding.</a:t>
            </a:r>
            <a:endParaRPr b="0" lang="en-US" sz="2200" spc="-1" strike="noStrike">
              <a:solidFill>
                <a:srgbClr val="000000"/>
              </a:solidFill>
              <a:uFill>
                <a:solidFill>
                  <a:srgbClr val="ffffff"/>
                </a:solidFill>
              </a:uFill>
              <a:latin typeface="Arial"/>
            </a:endParaRPr>
          </a:p>
          <a:p>
            <a:pPr lvl="3" marL="864000" indent="-21600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Only the locus on the Xi binds CTCF</a:t>
            </a:r>
            <a:endParaRPr b="0" lang="en-US" sz="2200" spc="-1" strike="noStrike">
              <a:solidFill>
                <a:srgbClr val="000000"/>
              </a:solidFill>
              <a:uFill>
                <a:solidFill>
                  <a:srgbClr val="ffffff"/>
                </a:solidFill>
              </a:uFill>
              <a:latin typeface="Arial"/>
            </a:endParaRPr>
          </a:p>
          <a:p>
            <a:pPr lvl="3" marL="864000" indent="-21600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Transcript is also bound by CTCF</a:t>
            </a:r>
            <a:endParaRPr b="0" lang="en-US" sz="22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Promotes formation of trans-chromosomal contacts through binding of hnRNPU, a nuclear matrix factor, via a Repeating RNA Domain. </a:t>
            </a:r>
            <a:endParaRPr b="0" lang="en-US" sz="22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 </a:t>
            </a:r>
            <a:endParaRPr b="0" lang="en-US" sz="2200" spc="-1" strike="noStrike">
              <a:solidFill>
                <a:srgbClr val="000000"/>
              </a:solidFill>
              <a:uFill>
                <a:solidFill>
                  <a:srgbClr val="ffffff"/>
                </a:solidFill>
              </a:uFill>
              <a:latin typeface="Arial"/>
            </a:endParaRPr>
          </a:p>
        </p:txBody>
      </p:sp>
      <p:sp>
        <p:nvSpPr>
          <p:cNvPr id="145" name="CustomShape 3"/>
          <p:cNvSpPr/>
          <p:nvPr/>
        </p:nvSpPr>
        <p:spPr>
          <a:xfrm>
            <a:off x="0" y="6255720"/>
            <a:ext cx="5470200" cy="601560"/>
          </a:xfrm>
          <a:prstGeom prst="rect">
            <a:avLst/>
          </a:prstGeom>
          <a:noFill/>
          <a:ln>
            <a:noFill/>
          </a:ln>
        </p:spPr>
        <p:style>
          <a:lnRef idx="0"/>
          <a:fillRef idx="0"/>
          <a:effectRef idx="0"/>
          <a:fontRef idx="minor"/>
        </p:style>
        <p:txBody>
          <a:bodyPr lIns="90000" rIns="90000" tIns="45000" bIns="45000"/>
          <a:p>
            <a:r>
              <a:rPr b="0" lang="en-US" sz="1200" spc="-1" strike="noStrike">
                <a:solidFill>
                  <a:srgbClr val="000000"/>
                </a:solidFill>
                <a:uFill>
                  <a:solidFill>
                    <a:srgbClr val="ffffff"/>
                  </a:solidFill>
                </a:uFill>
                <a:latin typeface="Arial"/>
                <a:ea typeface="DejaVu Sans"/>
              </a:rPr>
              <a:t>Yang F, Deng X, Ma W, et al. The lncRNA Firre anchors the inactive X chromosome to the nucleolus by binding CTCF and maintains H3K27me3 methylation. Genome Biol. 2015;16:52.</a:t>
            </a:r>
            <a:endParaRPr b="0" lang="en-US" sz="1800" spc="-1" strike="noStrike">
              <a:solidFill>
                <a:srgbClr val="000000"/>
              </a:solidFill>
              <a:uFill>
                <a:solidFill>
                  <a:srgbClr val="ffffff"/>
                </a:solidFill>
              </a:uFill>
              <a:latin typeface="Arial"/>
            </a:endParaRPr>
          </a:p>
        </p:txBody>
      </p:sp>
      <p:sp>
        <p:nvSpPr>
          <p:cNvPr id="146" name="CustomShape 4"/>
          <p:cNvSpPr/>
          <p:nvPr/>
        </p:nvSpPr>
        <p:spPr>
          <a:xfrm>
            <a:off x="-3600" y="5394960"/>
            <a:ext cx="5397840" cy="857880"/>
          </a:xfrm>
          <a:prstGeom prst="rect">
            <a:avLst/>
          </a:prstGeom>
          <a:noFill/>
          <a:ln>
            <a:noFill/>
          </a:ln>
        </p:spPr>
        <p:style>
          <a:lnRef idx="0"/>
          <a:fillRef idx="0"/>
          <a:effectRef idx="0"/>
          <a:fontRef idx="minor"/>
        </p:style>
        <p:txBody>
          <a:bodyPr lIns="90000" rIns="90000" tIns="45000" bIns="45000"/>
          <a:p>
            <a:r>
              <a:rPr b="0" lang="en-US" sz="1200" spc="-1" strike="noStrike">
                <a:solidFill>
                  <a:srgbClr val="000000"/>
                </a:solidFill>
                <a:uFill>
                  <a:solidFill>
                    <a:srgbClr val="ffffff"/>
                  </a:solidFill>
                </a:uFill>
                <a:latin typeface="Arial"/>
                <a:ea typeface="DejaVu Sans"/>
              </a:rPr>
              <a:t>Hacisuleyman E, Goff LA, Trapnell C, et al. Topological organization of multichromosomal regions by the long intergenic noncoding RNA Firre. Nat Struct Mol Biol. 2014;21(2):198-206.</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Ambiguous definitions</a:t>
            </a:r>
            <a:endParaRPr b="0" lang="en-US" sz="1800" spc="-1" strike="noStrike">
              <a:solidFill>
                <a:srgbClr val="000000"/>
              </a:solidFill>
              <a:uFill>
                <a:solidFill>
                  <a:srgbClr val="ffffff"/>
                </a:solidFill>
              </a:uFill>
              <a:latin typeface="Arial"/>
            </a:endParaRPr>
          </a:p>
        </p:txBody>
      </p:sp>
      <p:sp>
        <p:nvSpPr>
          <p:cNvPr id="148"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What amount of contact required to call a loop?</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TADs are embedded in larger TADs.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Dynamic structures are hidden by Hi-C</a:t>
            </a:r>
            <a:endParaRPr b="0" lang="en-US" sz="1800" spc="-1" strike="noStrike">
              <a:solidFill>
                <a:srgbClr val="000000"/>
              </a:solidFill>
              <a:uFill>
                <a:solidFill>
                  <a:srgbClr val="ffffff"/>
                </a:solidFill>
              </a:uFill>
              <a:latin typeface="Arial"/>
            </a:endParaRPr>
          </a:p>
          <a:p>
            <a:pPr lvl="1" marL="743040" indent="-28476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Interest of single-cell Hi-C</a:t>
            </a:r>
            <a:endParaRPr b="0" lang="en-US" sz="1800" spc="-1" strike="noStrike">
              <a:solidFill>
                <a:srgbClr val="000000"/>
              </a:solidFill>
              <a:uFill>
                <a:solidFill>
                  <a:srgbClr val="ffffff"/>
                </a:solidFill>
              </a:uFill>
              <a:latin typeface="Arial"/>
            </a:endParaRPr>
          </a:p>
        </p:txBody>
      </p:sp>
      <p:pic>
        <p:nvPicPr>
          <p:cNvPr id="149" name="Picture 3" descr=""/>
          <p:cNvPicPr/>
          <p:nvPr/>
        </p:nvPicPr>
        <p:blipFill>
          <a:blip r:embed="rId1"/>
          <a:stretch/>
        </p:blipFill>
        <p:spPr>
          <a:xfrm>
            <a:off x="457200" y="3931920"/>
            <a:ext cx="8067600" cy="28292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685800" y="338760"/>
            <a:ext cx="7771320" cy="1468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Chromatin Conformation Capture</a:t>
            </a:r>
            <a:endParaRPr b="0" lang="en-US" sz="1800" spc="-1" strike="noStrike">
              <a:solidFill>
                <a:srgbClr val="000000"/>
              </a:solidFill>
              <a:uFill>
                <a:solidFill>
                  <a:srgbClr val="ffffff"/>
                </a:solidFill>
              </a:uFill>
              <a:latin typeface="Arial"/>
            </a:endParaRPr>
          </a:p>
        </p:txBody>
      </p:sp>
      <p:sp>
        <p:nvSpPr>
          <p:cNvPr id="76" name="CustomShape 2"/>
          <p:cNvSpPr/>
          <p:nvPr/>
        </p:nvSpPr>
        <p:spPr>
          <a:xfrm>
            <a:off x="997560" y="2055240"/>
            <a:ext cx="639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Used to measure proximity of genomic regions in space</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Common basis for all “C” techniques: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pic>
        <p:nvPicPr>
          <p:cNvPr id="77" name="Picture 5" descr=""/>
          <p:cNvPicPr/>
          <p:nvPr/>
        </p:nvPicPr>
        <p:blipFill>
          <a:blip r:embed="rId1"/>
          <a:stretch/>
        </p:blipFill>
        <p:spPr>
          <a:xfrm>
            <a:off x="1722960" y="3748320"/>
            <a:ext cx="5532120" cy="25826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Picture 71" descr=""/>
          <p:cNvPicPr/>
          <p:nvPr/>
        </p:nvPicPr>
        <p:blipFill>
          <a:blip r:embed="rId1"/>
          <a:srcRect l="0" t="0" r="54271" b="63544"/>
          <a:stretch/>
        </p:blipFill>
        <p:spPr>
          <a:xfrm>
            <a:off x="5598720" y="4900680"/>
            <a:ext cx="3483000" cy="1965960"/>
          </a:xfrm>
          <a:prstGeom prst="rect">
            <a:avLst/>
          </a:prstGeom>
          <a:ln>
            <a:noFill/>
          </a:ln>
        </p:spPr>
      </p:pic>
      <p:sp>
        <p:nvSpPr>
          <p:cNvPr id="79" name="CustomShape 1"/>
          <p:cNvSpPr/>
          <p:nvPr/>
        </p:nvSpPr>
        <p:spPr>
          <a:xfrm>
            <a:off x="3819960" y="493200"/>
            <a:ext cx="3898800" cy="1468800"/>
          </a:xfrm>
          <a:prstGeom prst="rect">
            <a:avLst/>
          </a:prstGeom>
          <a:noFill/>
          <a:ln>
            <a:noFill/>
          </a:ln>
        </p:spPr>
        <p:style>
          <a:lnRef idx="0"/>
          <a:fillRef idx="0"/>
          <a:effectRef idx="0"/>
          <a:fontRef idx="minor"/>
        </p:style>
        <p:txBody>
          <a:bodyPr lIns="90000" rIns="90000" tIns="45000" bIns="45000" anchor="ctr"/>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80" name="CustomShape 2"/>
          <p:cNvSpPr/>
          <p:nvPr/>
        </p:nvSpPr>
        <p:spPr>
          <a:xfrm>
            <a:off x="485640" y="2458800"/>
            <a:ext cx="639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One versus one”</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Real-time PCR for quantification of ligation product</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Requires knowledge of both interacting loci for primer</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	</a:t>
            </a:r>
            <a:r>
              <a:rPr b="0" lang="en-US" sz="3200" spc="-1" strike="noStrike">
                <a:solidFill>
                  <a:srgbClr val="000000"/>
                </a:solidFill>
                <a:uFill>
                  <a:solidFill>
                    <a:srgbClr val="ffffff"/>
                  </a:solidFill>
                </a:uFill>
                <a:latin typeface="Calibri"/>
                <a:ea typeface="DejaVu Sans"/>
              </a:rPr>
              <a:t>design.</a:t>
            </a:r>
            <a:endParaRPr b="0" lang="en-US" sz="1800" spc="-1" strike="noStrike">
              <a:solidFill>
                <a:srgbClr val="000000"/>
              </a:solidFill>
              <a:uFill>
                <a:solidFill>
                  <a:srgbClr val="ffffff"/>
                </a:solidFill>
              </a:uFill>
              <a:latin typeface="Arial"/>
            </a:endParaRPr>
          </a:p>
        </p:txBody>
      </p:sp>
      <p:sp>
        <p:nvSpPr>
          <p:cNvPr id="81" name="CustomShape 3"/>
          <p:cNvSpPr/>
          <p:nvPr/>
        </p:nvSpPr>
        <p:spPr>
          <a:xfrm>
            <a:off x="2365560" y="49320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3C</a:t>
            </a:r>
            <a:endParaRPr b="0" lang="en-US" sz="1800" spc="-1" strike="noStrike">
              <a:solidFill>
                <a:srgbClr val="000000"/>
              </a:solidFill>
              <a:uFill>
                <a:solidFill>
                  <a:srgbClr val="ffffff"/>
                </a:solidFill>
              </a:uFill>
              <a:latin typeface="Arial"/>
            </a:endParaRPr>
          </a:p>
        </p:txBody>
      </p:sp>
      <p:pic>
        <p:nvPicPr>
          <p:cNvPr id="82" name="Picture 5" descr=""/>
          <p:cNvPicPr/>
          <p:nvPr/>
        </p:nvPicPr>
        <p:blipFill>
          <a:blip r:embed="rId2"/>
          <a:stretch/>
        </p:blipFill>
        <p:spPr>
          <a:xfrm>
            <a:off x="7043760" y="1834920"/>
            <a:ext cx="1792800" cy="29152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849480" y="493200"/>
            <a:ext cx="3898800" cy="1468800"/>
          </a:xfrm>
          <a:prstGeom prst="rect">
            <a:avLst/>
          </a:prstGeom>
          <a:noFill/>
          <a:ln>
            <a:noFill/>
          </a:ln>
        </p:spPr>
        <p:style>
          <a:lnRef idx="0"/>
          <a:fillRef idx="0"/>
          <a:effectRef idx="0"/>
          <a:fontRef idx="minor"/>
        </p:style>
        <p:txBody>
          <a:bodyPr lIns="90000" rIns="90000" tIns="45000" bIns="45000" anchor="ctr"/>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ircularized</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84" name="CustomShape 2"/>
          <p:cNvSpPr/>
          <p:nvPr/>
        </p:nvSpPr>
        <p:spPr>
          <a:xfrm>
            <a:off x="2089800" y="49320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4C</a:t>
            </a:r>
            <a:endParaRPr b="0" lang="en-US" sz="1800" spc="-1" strike="noStrike">
              <a:solidFill>
                <a:srgbClr val="000000"/>
              </a:solidFill>
              <a:uFill>
                <a:solidFill>
                  <a:srgbClr val="ffffff"/>
                </a:solidFill>
              </a:uFill>
              <a:latin typeface="Arial"/>
            </a:endParaRPr>
          </a:p>
        </p:txBody>
      </p:sp>
      <p:pic>
        <p:nvPicPr>
          <p:cNvPr id="85" name="Picture 3" descr=""/>
          <p:cNvPicPr/>
          <p:nvPr/>
        </p:nvPicPr>
        <p:blipFill>
          <a:blip r:embed="rId1"/>
          <a:srcRect l="30762" t="43783" r="53524" b="0"/>
          <a:stretch/>
        </p:blipFill>
        <p:spPr>
          <a:xfrm>
            <a:off x="7821720" y="1424520"/>
            <a:ext cx="1052280" cy="3056760"/>
          </a:xfrm>
          <a:prstGeom prst="rect">
            <a:avLst/>
          </a:prstGeom>
          <a:ln>
            <a:noFill/>
          </a:ln>
        </p:spPr>
      </p:pic>
      <p:sp>
        <p:nvSpPr>
          <p:cNvPr id="86" name="CustomShape 3"/>
          <p:cNvSpPr/>
          <p:nvPr/>
        </p:nvSpPr>
        <p:spPr>
          <a:xfrm>
            <a:off x="318240" y="2478240"/>
            <a:ext cx="675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One versus all”</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Ligation products are circularized</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Inverse PCR: Only requires knowledge of 1 locus</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Readout on micro-array or</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	</a:t>
            </a:r>
            <a:r>
              <a:rPr b="0" lang="en-US" sz="3200" spc="-1" strike="noStrike">
                <a:solidFill>
                  <a:srgbClr val="000000"/>
                </a:solidFill>
                <a:uFill>
                  <a:solidFill>
                    <a:srgbClr val="ffffff"/>
                  </a:solidFill>
                </a:uFill>
                <a:latin typeface="Calibri"/>
                <a:ea typeface="DejaVu Sans"/>
              </a:rPr>
              <a:t>high-throughput sequencing</a:t>
            </a:r>
            <a:endParaRPr b="0" lang="en-US" sz="1800" spc="-1" strike="noStrike">
              <a:solidFill>
                <a:srgbClr val="000000"/>
              </a:solidFill>
              <a:uFill>
                <a:solidFill>
                  <a:srgbClr val="ffffff"/>
                </a:solidFill>
              </a:uFill>
              <a:latin typeface="Arial"/>
            </a:endParaRPr>
          </a:p>
        </p:txBody>
      </p:sp>
      <p:sp>
        <p:nvSpPr>
          <p:cNvPr id="87" name="CustomShape 4"/>
          <p:cNvSpPr/>
          <p:nvPr/>
        </p:nvSpPr>
        <p:spPr>
          <a:xfrm>
            <a:off x="0" y="6119280"/>
            <a:ext cx="553212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Calibri"/>
                <a:ea typeface="DejaVu Sans"/>
              </a:rPr>
              <a:t>Noordermeer D, Duboule D. Chromatin looping and organization at developmentally regulated gene loci. Wiley Interdiscip Rev Dev Biol. 2013;2(5):615-30.</a:t>
            </a:r>
            <a:endParaRPr b="0" lang="en-US" sz="1800" spc="-1" strike="noStrike">
              <a:solidFill>
                <a:srgbClr val="000000"/>
              </a:solidFill>
              <a:uFill>
                <a:solidFill>
                  <a:srgbClr val="ffffff"/>
                </a:solidFill>
              </a:uFill>
              <a:latin typeface="Arial"/>
            </a:endParaRPr>
          </a:p>
        </p:txBody>
      </p:sp>
      <p:pic>
        <p:nvPicPr>
          <p:cNvPr id="88" name="Picture 71" descr=""/>
          <p:cNvPicPr/>
          <p:nvPr/>
        </p:nvPicPr>
        <p:blipFill>
          <a:blip r:embed="rId2"/>
          <a:srcRect l="0" t="43188" r="45392" b="3913"/>
          <a:stretch/>
        </p:blipFill>
        <p:spPr>
          <a:xfrm>
            <a:off x="5710320" y="4556160"/>
            <a:ext cx="3353760" cy="23007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918600" y="433800"/>
            <a:ext cx="3593520" cy="2065320"/>
          </a:xfrm>
          <a:prstGeom prst="rect">
            <a:avLst/>
          </a:prstGeom>
          <a:noFill/>
          <a:ln>
            <a:noFill/>
          </a:ln>
        </p:spPr>
        <p:style>
          <a:lnRef idx="0"/>
          <a:fillRef idx="0"/>
          <a:effectRef idx="0"/>
          <a:fontRef idx="minor"/>
        </p:style>
        <p:txBody>
          <a:bodyPr lIns="90000" rIns="90000" tIns="45000" bIns="45000" anchor="ctr"/>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arbon</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opy</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90" name="CustomShape 2"/>
          <p:cNvSpPr/>
          <p:nvPr/>
        </p:nvSpPr>
        <p:spPr>
          <a:xfrm>
            <a:off x="220680" y="2504520"/>
            <a:ext cx="7685280" cy="25020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Many versus many”</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Needs primers for all restriction fragments </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Unsuitable for whole genome analyses</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Maps interactions between all restriction fragments within a given region</a:t>
            </a:r>
            <a:endParaRPr b="0" lang="en-US" sz="1800" spc="-1" strike="noStrike">
              <a:solidFill>
                <a:srgbClr val="000000"/>
              </a:solidFill>
              <a:uFill>
                <a:solidFill>
                  <a:srgbClr val="ffffff"/>
                </a:solidFill>
              </a:uFill>
              <a:latin typeface="Arial"/>
            </a:endParaRPr>
          </a:p>
        </p:txBody>
      </p:sp>
      <p:sp>
        <p:nvSpPr>
          <p:cNvPr id="91" name="CustomShape 3"/>
          <p:cNvSpPr/>
          <p:nvPr/>
        </p:nvSpPr>
        <p:spPr>
          <a:xfrm>
            <a:off x="2306520" y="68004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5C</a:t>
            </a:r>
            <a:endParaRPr b="0" lang="en-US" sz="1800" spc="-1" strike="noStrike">
              <a:solidFill>
                <a:srgbClr val="000000"/>
              </a:solidFill>
              <a:uFill>
                <a:solidFill>
                  <a:srgbClr val="ffffff"/>
                </a:solidFill>
              </a:uFill>
              <a:latin typeface="Arial"/>
            </a:endParaRPr>
          </a:p>
        </p:txBody>
      </p:sp>
      <p:pic>
        <p:nvPicPr>
          <p:cNvPr id="92" name="Picture 5" descr=""/>
          <p:cNvPicPr/>
          <p:nvPr/>
        </p:nvPicPr>
        <p:blipFill>
          <a:blip r:embed="rId1"/>
          <a:srcRect l="47053" t="44326" r="36507" b="0"/>
          <a:stretch/>
        </p:blipFill>
        <p:spPr>
          <a:xfrm>
            <a:off x="7906680" y="1609560"/>
            <a:ext cx="1101600" cy="3027240"/>
          </a:xfrm>
          <a:prstGeom prst="rect">
            <a:avLst/>
          </a:prstGeom>
          <a:ln>
            <a:noFill/>
          </a:ln>
        </p:spPr>
      </p:pic>
      <p:sp>
        <p:nvSpPr>
          <p:cNvPr id="93" name="CustomShape 4"/>
          <p:cNvSpPr/>
          <p:nvPr/>
        </p:nvSpPr>
        <p:spPr>
          <a:xfrm>
            <a:off x="0" y="6120000"/>
            <a:ext cx="518760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Calibri"/>
                <a:ea typeface="DejaVu Sans"/>
              </a:rPr>
              <a:t>Dekker J, Marti-renom MA, Mirny LA. Exploring the three-dimensional organization of genomes: interpreting chromatin interaction data. Nat Rev Genet. 2013;14(6):390-403.</a:t>
            </a:r>
            <a:endParaRPr b="0" lang="en-US" sz="1800" spc="-1" strike="noStrike">
              <a:solidFill>
                <a:srgbClr val="000000"/>
              </a:solidFill>
              <a:uFill>
                <a:solidFill>
                  <a:srgbClr val="ffffff"/>
                </a:solidFill>
              </a:uFill>
              <a:latin typeface="Arial"/>
            </a:endParaRPr>
          </a:p>
        </p:txBody>
      </p:sp>
      <p:pic>
        <p:nvPicPr>
          <p:cNvPr id="94" name="Picture 71" descr=""/>
          <p:cNvPicPr/>
          <p:nvPr/>
        </p:nvPicPr>
        <p:blipFill>
          <a:blip r:embed="rId2"/>
          <a:srcRect l="47231" t="0" r="0" b="63908"/>
          <a:stretch/>
        </p:blipFill>
        <p:spPr>
          <a:xfrm>
            <a:off x="5123520" y="4910400"/>
            <a:ext cx="4019400" cy="19465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3852360" y="404280"/>
            <a:ext cx="1571400" cy="1468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6000" spc="-1" strike="noStrike">
                <a:solidFill>
                  <a:srgbClr val="000000"/>
                </a:solidFill>
                <a:uFill>
                  <a:solidFill>
                    <a:srgbClr val="ffffff"/>
                  </a:solidFill>
                </a:uFill>
                <a:latin typeface="Calibri"/>
                <a:ea typeface="DejaVu Sans"/>
              </a:rPr>
              <a:t>Hi-C</a:t>
            </a:r>
            <a:endParaRPr b="0" lang="en-US" sz="1800" spc="-1" strike="noStrike">
              <a:solidFill>
                <a:srgbClr val="000000"/>
              </a:solidFill>
              <a:uFill>
                <a:solidFill>
                  <a:srgbClr val="ffffff"/>
                </a:solidFill>
              </a:uFill>
              <a:latin typeface="Arial"/>
            </a:endParaRPr>
          </a:p>
        </p:txBody>
      </p:sp>
      <p:pic>
        <p:nvPicPr>
          <p:cNvPr id="96" name="Content Placeholder 9" descr=""/>
          <p:cNvPicPr/>
          <p:nvPr/>
        </p:nvPicPr>
        <p:blipFill>
          <a:blip r:embed="rId1"/>
          <a:srcRect l="5456" t="0" r="2175" b="0"/>
          <a:stretch/>
        </p:blipFill>
        <p:spPr>
          <a:xfrm>
            <a:off x="0" y="3841560"/>
            <a:ext cx="5640480" cy="2611800"/>
          </a:xfrm>
          <a:prstGeom prst="rect">
            <a:avLst/>
          </a:prstGeom>
          <a:ln>
            <a:noFill/>
          </a:ln>
        </p:spPr>
      </p:pic>
      <p:pic>
        <p:nvPicPr>
          <p:cNvPr id="97" name="Picture 71" descr=""/>
          <p:cNvPicPr/>
          <p:nvPr/>
        </p:nvPicPr>
        <p:blipFill>
          <a:blip r:embed="rId2"/>
          <a:srcRect l="59635" t="42459" r="0" b="5238"/>
          <a:stretch/>
        </p:blipFill>
        <p:spPr>
          <a:xfrm>
            <a:off x="5737680" y="3780360"/>
            <a:ext cx="3300120" cy="3029040"/>
          </a:xfrm>
          <a:prstGeom prst="rect">
            <a:avLst/>
          </a:prstGeom>
          <a:ln>
            <a:noFill/>
          </a:ln>
        </p:spPr>
      </p:pic>
      <p:sp>
        <p:nvSpPr>
          <p:cNvPr id="98" name="CustomShape 2"/>
          <p:cNvSpPr/>
          <p:nvPr/>
        </p:nvSpPr>
        <p:spPr>
          <a:xfrm>
            <a:off x="651960" y="1966680"/>
            <a:ext cx="6399720" cy="17514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All versus all”</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Biotin labeling before ligation.</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High throughput sequencing</a:t>
            </a:r>
            <a:endParaRPr b="0" lang="en-US" sz="1800" spc="-1" strike="noStrike">
              <a:solidFill>
                <a:srgbClr val="000000"/>
              </a:solidFill>
              <a:uFill>
                <a:solidFill>
                  <a:srgbClr val="ffffff"/>
                </a:solidFill>
              </a:uFill>
              <a:latin typeface="Arial"/>
            </a:endParaRPr>
          </a:p>
        </p:txBody>
      </p:sp>
      <p:sp>
        <p:nvSpPr>
          <p:cNvPr id="99" name="CustomShape 3"/>
          <p:cNvSpPr/>
          <p:nvPr/>
        </p:nvSpPr>
        <p:spPr>
          <a:xfrm>
            <a:off x="32040" y="6396480"/>
            <a:ext cx="45252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Rao et al, 2014. A 3D map of the human genome at kilobase resolution reveals principles of chromatin looping. </a:t>
            </a:r>
            <a:r>
              <a:rPr b="0" i="1" lang="en-US" sz="1200" spc="-1" strike="noStrike">
                <a:solidFill>
                  <a:srgbClr val="000000"/>
                </a:solidFill>
                <a:uFill>
                  <a:solidFill>
                    <a:srgbClr val="ffffff"/>
                  </a:solidFill>
                </a:uFill>
                <a:latin typeface="Calibri"/>
                <a:ea typeface="DejaVu Sans"/>
              </a:rPr>
              <a:t>Cell</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ChIP-seq based techniques</a:t>
            </a:r>
            <a:endParaRPr b="0" lang="en-US" sz="1800" spc="-1" strike="noStrike">
              <a:solidFill>
                <a:srgbClr val="000000"/>
              </a:solidFill>
              <a:uFill>
                <a:solidFill>
                  <a:srgbClr val="ffffff"/>
                </a:solidFill>
              </a:uFill>
              <a:latin typeface="Arial"/>
            </a:endParaRPr>
          </a:p>
        </p:txBody>
      </p:sp>
      <p:sp>
        <p:nvSpPr>
          <p:cNvPr id="101" name="CustomShape 2"/>
          <p:cNvSpPr/>
          <p:nvPr/>
        </p:nvSpPr>
        <p:spPr>
          <a:xfrm>
            <a:off x="457200" y="2788200"/>
            <a:ext cx="8228520" cy="393300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ChIP loop</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Chip-seq + 3C</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ChIA-PET</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Chromatin Interaction Analysis </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by Paired End Sequencing</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ChIP seq + 5C</a:t>
            </a:r>
            <a:endParaRPr b="0" lang="en-US" sz="1800" spc="-1" strike="noStrike">
              <a:solidFill>
                <a:srgbClr val="000000"/>
              </a:solidFill>
              <a:uFill>
                <a:solidFill>
                  <a:srgbClr val="ffffff"/>
                </a:solidFill>
              </a:uFill>
              <a:latin typeface="Arial"/>
            </a:endParaRPr>
          </a:p>
        </p:txBody>
      </p:sp>
      <p:pic>
        <p:nvPicPr>
          <p:cNvPr id="102" name="Picture 3" descr=""/>
          <p:cNvPicPr/>
          <p:nvPr/>
        </p:nvPicPr>
        <p:blipFill>
          <a:blip r:embed="rId1"/>
          <a:srcRect l="81099" t="39082" r="0" b="0"/>
          <a:stretch/>
        </p:blipFill>
        <p:spPr>
          <a:xfrm>
            <a:off x="7406640" y="2995920"/>
            <a:ext cx="1266480" cy="3312720"/>
          </a:xfrm>
          <a:prstGeom prst="rect">
            <a:avLst/>
          </a:prstGeom>
          <a:ln>
            <a:noFill/>
          </a:ln>
        </p:spPr>
      </p:pic>
      <p:sp>
        <p:nvSpPr>
          <p:cNvPr id="103" name="CustomShape 3"/>
          <p:cNvSpPr/>
          <p:nvPr/>
        </p:nvSpPr>
        <p:spPr>
          <a:xfrm>
            <a:off x="457200" y="1767600"/>
            <a:ext cx="8046000" cy="90396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Calibri"/>
                <a:ea typeface="DejaVu Sans"/>
              </a:rPr>
              <a:t>Looking specifically at interactions with a protein of interest (e.g CTCF, PolII,...)</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Interpreting Hi-C data: TADs</a:t>
            </a:r>
            <a:endParaRPr b="0" lang="en-US" sz="1800" spc="-1" strike="noStrike">
              <a:solidFill>
                <a:srgbClr val="000000"/>
              </a:solidFill>
              <a:uFill>
                <a:solidFill>
                  <a:srgbClr val="ffffff"/>
                </a:solidFill>
              </a:uFill>
              <a:latin typeface="Arial"/>
            </a:endParaRPr>
          </a:p>
        </p:txBody>
      </p:sp>
      <p:sp>
        <p:nvSpPr>
          <p:cNvPr id="105" name="Line 2"/>
          <p:cNvSpPr/>
          <p:nvPr/>
        </p:nvSpPr>
        <p:spPr>
          <a:xfrm>
            <a:off x="915480" y="2229480"/>
            <a:ext cx="4036680" cy="5040"/>
          </a:xfrm>
          <a:prstGeom prst="line">
            <a:avLst/>
          </a:prstGeom>
          <a:ln>
            <a:round/>
          </a:ln>
        </p:spPr>
        <p:style>
          <a:lnRef idx="2">
            <a:schemeClr val="accent1"/>
          </a:lnRef>
          <a:fillRef idx="0">
            <a:schemeClr val="accent1"/>
          </a:fillRef>
          <a:effectRef idx="1">
            <a:schemeClr val="accent1"/>
          </a:effectRef>
          <a:fontRef idx="minor"/>
        </p:style>
      </p:sp>
      <p:sp>
        <p:nvSpPr>
          <p:cNvPr id="106" name="CustomShape 3"/>
          <p:cNvSpPr/>
          <p:nvPr/>
        </p:nvSpPr>
        <p:spPr>
          <a:xfrm>
            <a:off x="1004760" y="1860120"/>
            <a:ext cx="312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a:t>
            </a:r>
            <a:endParaRPr b="0" lang="en-US" sz="1800" spc="-1" strike="noStrike">
              <a:solidFill>
                <a:srgbClr val="000000"/>
              </a:solidFill>
              <a:uFill>
                <a:solidFill>
                  <a:srgbClr val="ffffff"/>
                </a:solidFill>
              </a:uFill>
              <a:latin typeface="Arial"/>
            </a:endParaRPr>
          </a:p>
        </p:txBody>
      </p:sp>
      <p:sp>
        <p:nvSpPr>
          <p:cNvPr id="107" name="CustomShape 4"/>
          <p:cNvSpPr/>
          <p:nvPr/>
        </p:nvSpPr>
        <p:spPr>
          <a:xfrm>
            <a:off x="2135520" y="1869840"/>
            <a:ext cx="30528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B</a:t>
            </a:r>
            <a:endParaRPr b="0" lang="en-US" sz="1800" spc="-1" strike="noStrike">
              <a:solidFill>
                <a:srgbClr val="000000"/>
              </a:solidFill>
              <a:uFill>
                <a:solidFill>
                  <a:srgbClr val="ffffff"/>
                </a:solidFill>
              </a:uFill>
              <a:latin typeface="Arial"/>
            </a:endParaRPr>
          </a:p>
        </p:txBody>
      </p:sp>
      <p:sp>
        <p:nvSpPr>
          <p:cNvPr id="108" name="CustomShape 5"/>
          <p:cNvSpPr/>
          <p:nvPr/>
        </p:nvSpPr>
        <p:spPr>
          <a:xfrm>
            <a:off x="3285360" y="1879560"/>
            <a:ext cx="302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C</a:t>
            </a:r>
            <a:endParaRPr b="0" lang="en-US" sz="1800" spc="-1" strike="noStrike">
              <a:solidFill>
                <a:srgbClr val="000000"/>
              </a:solidFill>
              <a:uFill>
                <a:solidFill>
                  <a:srgbClr val="ffffff"/>
                </a:solidFill>
              </a:uFill>
              <a:latin typeface="Arial"/>
            </a:endParaRPr>
          </a:p>
        </p:txBody>
      </p:sp>
      <p:graphicFrame>
        <p:nvGraphicFramePr>
          <p:cNvPr id="109" name="Table 6"/>
          <p:cNvGraphicFramePr/>
          <p:nvPr/>
        </p:nvGraphicFramePr>
        <p:xfrm>
          <a:off x="4804560" y="3101040"/>
          <a:ext cx="3179520" cy="3191400"/>
        </p:xfrm>
        <a:graphic>
          <a:graphicData uri="http://schemas.openxmlformats.org/drawingml/2006/table">
            <a:tbl>
              <a:tblPr/>
              <a:tblGrid>
                <a:gridCol w="651600"/>
                <a:gridCol w="651600"/>
                <a:gridCol w="651600"/>
                <a:gridCol w="651600"/>
                <a:gridCol w="573480"/>
              </a:tblGrid>
              <a:tr h="63828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638280">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280">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280">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640">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r>
            </a:tbl>
          </a:graphicData>
        </a:graphic>
      </p:graphicFrame>
      <p:sp>
        <p:nvSpPr>
          <p:cNvPr id="110" name="CustomShape 7"/>
          <p:cNvSpPr/>
          <p:nvPr/>
        </p:nvSpPr>
        <p:spPr>
          <a:xfrm>
            <a:off x="4480560" y="1860120"/>
            <a:ext cx="320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a:t>
            </a:r>
            <a:endParaRPr b="0" lang="en-US" sz="1800" spc="-1" strike="noStrike">
              <a:solidFill>
                <a:srgbClr val="000000"/>
              </a:solidFill>
              <a:uFill>
                <a:solidFill>
                  <a:srgbClr val="ffffff"/>
                </a:solidFill>
              </a:uFill>
              <a:latin typeface="Arial"/>
            </a:endParaRPr>
          </a:p>
        </p:txBody>
      </p:sp>
      <p:sp>
        <p:nvSpPr>
          <p:cNvPr id="111" name="CustomShape 8"/>
          <p:cNvSpPr/>
          <p:nvPr/>
        </p:nvSpPr>
        <p:spPr>
          <a:xfrm flipV="1">
            <a:off x="2274480" y="2332440"/>
            <a:ext cx="23716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12" name="CustomShape 9"/>
          <p:cNvSpPr/>
          <p:nvPr/>
        </p:nvSpPr>
        <p:spPr>
          <a:xfrm flipV="1">
            <a:off x="3460680" y="2238480"/>
            <a:ext cx="11854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13" name="CustomShape 10"/>
          <p:cNvSpPr/>
          <p:nvPr/>
        </p:nvSpPr>
        <p:spPr>
          <a:xfrm flipV="1">
            <a:off x="2274480" y="2292480"/>
            <a:ext cx="11854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14" name="CustomShape 11"/>
          <p:cNvSpPr/>
          <p:nvPr/>
        </p:nvSpPr>
        <p:spPr>
          <a:xfrm>
            <a:off x="470160" y="4036320"/>
            <a:ext cx="606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TAD:</a:t>
            </a:r>
            <a:endParaRPr b="0" lang="en-US" sz="1800" spc="-1" strike="noStrike">
              <a:solidFill>
                <a:srgbClr val="000000"/>
              </a:solidFill>
              <a:uFill>
                <a:solidFill>
                  <a:srgbClr val="ffffff"/>
                </a:solidFill>
              </a:uFill>
              <a:latin typeface="Arial"/>
            </a:endParaRPr>
          </a:p>
        </p:txBody>
      </p:sp>
      <p:pic>
        <p:nvPicPr>
          <p:cNvPr id="115" name="Picture 2" descr=""/>
          <p:cNvPicPr/>
          <p:nvPr/>
        </p:nvPicPr>
        <p:blipFill>
          <a:blip r:embed="rId1"/>
          <a:srcRect l="3251" t="47165" r="-3251" b="22475"/>
          <a:stretch/>
        </p:blipFill>
        <p:spPr>
          <a:xfrm>
            <a:off x="-41760" y="4405680"/>
            <a:ext cx="4845240" cy="20811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TADs</a:t>
            </a:r>
            <a:endParaRPr b="0" lang="en-US" sz="1800" spc="-1" strike="noStrike">
              <a:solidFill>
                <a:srgbClr val="000000"/>
              </a:solidFill>
              <a:uFill>
                <a:solidFill>
                  <a:srgbClr val="ffffff"/>
                </a:solidFill>
              </a:uFill>
              <a:latin typeface="Arial"/>
            </a:endParaRPr>
          </a:p>
        </p:txBody>
      </p:sp>
      <p:sp>
        <p:nvSpPr>
          <p:cNvPr id="117" name="CustomShape 2"/>
          <p:cNvSpPr/>
          <p:nvPr/>
        </p:nvSpPr>
        <p:spPr>
          <a:xfrm>
            <a:off x="457200" y="1600200"/>
            <a:ext cx="8228520" cy="131364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Area of high chromosomal contacts.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Start and end points of TADs are called “borders”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Regions around borders are called boundaries.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Boundaries are region of high intra-TAD contact that act as insulators, preventing inter-TAD contacts.</a:t>
            </a:r>
            <a:endParaRPr b="0" lang="en-US" sz="1800" spc="-1" strike="noStrike">
              <a:solidFill>
                <a:srgbClr val="000000"/>
              </a:solidFill>
              <a:uFill>
                <a:solidFill>
                  <a:srgbClr val="ffffff"/>
                </a:solidFill>
              </a:uFill>
              <a:latin typeface="Arial"/>
            </a:endParaRPr>
          </a:p>
        </p:txBody>
      </p:sp>
      <p:pic>
        <p:nvPicPr>
          <p:cNvPr id="118" name="Picture 10" descr=""/>
          <p:cNvPicPr/>
          <p:nvPr/>
        </p:nvPicPr>
        <p:blipFill>
          <a:blip r:embed="rId1"/>
          <a:srcRect l="0" t="0" r="0" b="63407"/>
          <a:stretch/>
        </p:blipFill>
        <p:spPr>
          <a:xfrm>
            <a:off x="384480" y="3071160"/>
            <a:ext cx="8194320" cy="2507760"/>
          </a:xfrm>
          <a:prstGeom prst="rect">
            <a:avLst/>
          </a:prstGeom>
          <a:ln>
            <a:noFill/>
          </a:ln>
        </p:spPr>
      </p:pic>
      <p:sp>
        <p:nvSpPr>
          <p:cNvPr id="119" name="Line 3"/>
          <p:cNvSpPr/>
          <p:nvPr/>
        </p:nvSpPr>
        <p:spPr>
          <a:xfrm>
            <a:off x="126972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20" name="Line 4"/>
          <p:cNvSpPr/>
          <p:nvPr/>
        </p:nvSpPr>
        <p:spPr>
          <a:xfrm>
            <a:off x="369540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21" name="Line 5"/>
          <p:cNvSpPr/>
          <p:nvPr/>
        </p:nvSpPr>
        <p:spPr>
          <a:xfrm>
            <a:off x="524268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22" name="Line 6"/>
          <p:cNvSpPr/>
          <p:nvPr/>
        </p:nvSpPr>
        <p:spPr>
          <a:xfrm>
            <a:off x="8267400" y="5684040"/>
            <a:ext cx="31212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23" name="CustomShape 7"/>
          <p:cNvSpPr/>
          <p:nvPr/>
        </p:nvSpPr>
        <p:spPr>
          <a:xfrm>
            <a:off x="2632320" y="5913360"/>
            <a:ext cx="1644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c0504d"/>
                </a:solidFill>
                <a:uFill>
                  <a:solidFill>
                    <a:srgbClr val="ffffff"/>
                  </a:solidFill>
                </a:uFill>
                <a:latin typeface="Calibri"/>
                <a:ea typeface="DejaVu Sans"/>
              </a:rPr>
              <a:t>TAD boundaries</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363</TotalTime>
  <Application>LibreOffice/5.1.4.2$Linux_X86_64 LibreOffice_project/10m0$Build-2</Application>
  <Words>394</Words>
  <Paragraphs>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2016-12-07T07:38:30Z</dcterms:created>
  <dc:creator>Admin</dc:creator>
  <dc:description/>
  <dc:language>en-US</dc:language>
  <cp:lastModifiedBy/>
  <dcterms:modified xsi:type="dcterms:W3CDTF">2016-12-08T14:19:34Z</dcterms:modified>
  <cp:revision>59</cp:revision>
  <dc:subject/>
  <dc:title>Chromosome  Conformation  Capture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